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257" r:id="rId2"/>
    <p:sldId id="258" r:id="rId3"/>
    <p:sldId id="259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72" y="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A1DBA-E4C8-E44C-A549-7CEC8C3CABB3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9F27EF-EDA8-5A4A-8579-4E1BAFAD8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782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5A6500-9D22-FF4E-B850-E40286E948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256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latin typeface="Cambria"/>
                <a:cs typeface="Cambria"/>
              </a:rPr>
              <a:t>To understand the changes that are taking place in a population, the following must be considered: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9F27EF-EDA8-5A4A-8579-4E1BAFAD858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2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E2A3B6F-30A7-6C46-8048-B722D615068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FD82FE2-BE7A-EA45-BC97-D457303D7B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3B6F-30A7-6C46-8048-B722D615068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82FE2-BE7A-EA45-BC97-D457303D7B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3B6F-30A7-6C46-8048-B722D615068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82FE2-BE7A-EA45-BC97-D457303D7B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3B6F-30A7-6C46-8048-B722D615068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82FE2-BE7A-EA45-BC97-D457303D7BB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3B6F-30A7-6C46-8048-B722D615068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82FE2-BE7A-EA45-BC97-D457303D7BB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3B6F-30A7-6C46-8048-B722D615068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82FE2-BE7A-EA45-BC97-D457303D7B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3B6F-30A7-6C46-8048-B722D615068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82FE2-BE7A-EA45-BC97-D457303D7BB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3B6F-30A7-6C46-8048-B722D615068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82FE2-BE7A-EA45-BC97-D457303D7BB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2A3B6F-30A7-6C46-8048-B722D615068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82FE2-BE7A-EA45-BC97-D457303D7B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DE2A3B6F-30A7-6C46-8048-B722D615068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82FE2-BE7A-EA45-BC97-D457303D7BB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E2A3B6F-30A7-6C46-8048-B722D615068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FD82FE2-BE7A-EA45-BC97-D457303D7BB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DE2A3B6F-30A7-6C46-8048-B722D615068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FD82FE2-BE7A-EA45-BC97-D457303D7B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657600"/>
            <a:ext cx="7772400" cy="1143961"/>
          </a:xfrm>
          <a:ln>
            <a:solidFill>
              <a:schemeClr val="tx1"/>
            </a:solidFill>
          </a:ln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doni MT Poster Compressed" pitchFamily="18" charset="0"/>
                <a:ea typeface="+mj-ea"/>
                <a:cs typeface="+mj-cs"/>
              </a:rPr>
              <a:t>Population Dynamics</a:t>
            </a:r>
            <a:endParaRPr lang="en-US" sz="6000" dirty="0">
              <a:solidFill>
                <a:schemeClr val="accent2">
                  <a:lumMod val="60000"/>
                  <a:lumOff val="40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13314" name="Picture 3" descr="penguin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445135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 descr="wildflow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152400"/>
            <a:ext cx="419258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2"/>
          <p:cNvSpPr txBox="1">
            <a:spLocks noChangeArrowheads="1"/>
          </p:cNvSpPr>
          <p:nvPr/>
        </p:nvSpPr>
        <p:spPr bwMode="auto">
          <a:xfrm>
            <a:off x="0" y="6550025"/>
            <a:ext cx="4343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FFFF00"/>
                </a:solidFill>
              </a:rPr>
              <a:t>© Amy Brown (Science Stuff)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3600" dirty="0" smtClean="0">
                <a:solidFill>
                  <a:srgbClr val="008000"/>
                </a:solidFill>
              </a:rPr>
              <a:t>Population dynamics: </a:t>
            </a:r>
            <a:r>
              <a:rPr lang="en-US" sz="3600" dirty="0" smtClean="0">
                <a:solidFill>
                  <a:srgbClr val="008000"/>
                </a:solidFill>
                <a:latin typeface="Lucida Sans Unicode" charset="0"/>
                <a:ea typeface="ＭＳ Ｐゴシック" charset="0"/>
                <a:cs typeface="ＭＳ Ｐゴシック" charset="0"/>
              </a:rPr>
              <a:t>All populations are dynamic (change)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Population Dynamics</a:t>
            </a:r>
            <a:endParaRPr lang="en-US" dirty="0"/>
          </a:p>
        </p:txBody>
      </p:sp>
      <p:pic>
        <p:nvPicPr>
          <p:cNvPr id="4" name="Picture 2" descr="insect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30674" y="3320587"/>
            <a:ext cx="4794518" cy="3200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586183"/>
            <a:ext cx="8124092" cy="422679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US" sz="3600" dirty="0" smtClean="0">
                <a:solidFill>
                  <a:srgbClr val="008000"/>
                </a:solidFill>
                <a:latin typeface="Cambria"/>
                <a:cs typeface="Cambria"/>
              </a:rPr>
              <a:t>1.  Birth </a:t>
            </a:r>
            <a:r>
              <a:rPr lang="en-US" sz="3600" dirty="0">
                <a:solidFill>
                  <a:srgbClr val="008000"/>
                </a:solidFill>
                <a:latin typeface="Cambria"/>
                <a:cs typeface="Cambria"/>
              </a:rPr>
              <a:t>rate:  </a:t>
            </a:r>
          </a:p>
          <a:p>
            <a:pPr>
              <a:defRPr/>
            </a:pPr>
            <a:r>
              <a:rPr lang="en-US" sz="3600" dirty="0">
                <a:solidFill>
                  <a:srgbClr val="008000"/>
                </a:solidFill>
                <a:latin typeface="Cambria"/>
                <a:cs typeface="Cambria"/>
              </a:rPr>
              <a:t>	the number of births </a:t>
            </a:r>
            <a:r>
              <a:rPr lang="en-US" sz="3600" dirty="0" smtClean="0">
                <a:solidFill>
                  <a:srgbClr val="008000"/>
                </a:solidFill>
                <a:latin typeface="Cambria"/>
                <a:cs typeface="Cambria"/>
              </a:rPr>
              <a:t>occurring</a:t>
            </a:r>
          </a:p>
          <a:p>
            <a:pPr marL="109728" indent="0">
              <a:buNone/>
              <a:defRPr/>
            </a:pPr>
            <a:r>
              <a:rPr lang="en-US" sz="3600" dirty="0" smtClean="0">
                <a:solidFill>
                  <a:srgbClr val="008000"/>
                </a:solidFill>
                <a:latin typeface="Cambria"/>
                <a:cs typeface="Cambria"/>
              </a:rPr>
              <a:t>2. Death </a:t>
            </a:r>
            <a:r>
              <a:rPr lang="en-US" sz="3600" dirty="0">
                <a:solidFill>
                  <a:srgbClr val="008000"/>
                </a:solidFill>
                <a:latin typeface="Cambria"/>
                <a:cs typeface="Cambria"/>
              </a:rPr>
              <a:t>rate or mortality rate: </a:t>
            </a:r>
          </a:p>
          <a:p>
            <a:pPr>
              <a:defRPr/>
            </a:pPr>
            <a:r>
              <a:rPr lang="en-US" sz="3600" dirty="0">
                <a:solidFill>
                  <a:srgbClr val="008000"/>
                </a:solidFill>
                <a:latin typeface="Cambria"/>
                <a:cs typeface="Cambria"/>
              </a:rPr>
              <a:t>	the number of deaths </a:t>
            </a:r>
            <a:endParaRPr lang="en-US" sz="3600" dirty="0" smtClean="0">
              <a:solidFill>
                <a:srgbClr val="008000"/>
              </a:solidFill>
              <a:latin typeface="Cambria"/>
              <a:cs typeface="Cambria"/>
            </a:endParaRPr>
          </a:p>
          <a:p>
            <a:pPr marL="109728" indent="0">
              <a:buNone/>
              <a:defRPr/>
            </a:pPr>
            <a:r>
              <a:rPr lang="en-US" sz="3600" dirty="0" smtClean="0">
                <a:solidFill>
                  <a:srgbClr val="008000"/>
                </a:solidFill>
                <a:latin typeface="Cambria"/>
                <a:cs typeface="Cambria"/>
              </a:rPr>
              <a:t>3. Life </a:t>
            </a:r>
            <a:r>
              <a:rPr lang="en-US" sz="3600" dirty="0">
                <a:solidFill>
                  <a:srgbClr val="008000"/>
                </a:solidFill>
                <a:latin typeface="Cambria"/>
                <a:cs typeface="Cambria"/>
              </a:rPr>
              <a:t>expectancy:  </a:t>
            </a:r>
          </a:p>
          <a:p>
            <a:pPr>
              <a:defRPr/>
            </a:pPr>
            <a:r>
              <a:rPr lang="en-US" sz="3600" dirty="0">
                <a:solidFill>
                  <a:srgbClr val="008000"/>
                </a:solidFill>
                <a:latin typeface="Cambria"/>
                <a:cs typeface="Cambria"/>
              </a:rPr>
              <a:t>	the length of time an individual is expected to live.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 descr="Intel HD:Users:a3smith:Desktop:image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17575"/>
            <a:ext cx="4724400" cy="3429000"/>
          </a:xfrm>
          <a:prstGeom prst="rect">
            <a:avLst/>
          </a:prstGeom>
          <a:noFill/>
          <a:ln w="12700" cap="sq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2400" y="152400"/>
            <a:ext cx="4724400" cy="5238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rgbClr val="008000"/>
                </a:solidFill>
              </a:rPr>
              <a:t>Type I Survivorship Curve: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029200" y="152400"/>
            <a:ext cx="41148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0850" indent="-450850">
              <a:buFontTx/>
              <a:buAutoNum type="alphaLcParenR"/>
            </a:pPr>
            <a:r>
              <a:rPr lang="en-US" sz="3200" dirty="0" smtClean="0">
                <a:solidFill>
                  <a:srgbClr val="00B050"/>
                </a:solidFill>
              </a:rPr>
              <a:t>low </a:t>
            </a:r>
            <a:r>
              <a:rPr lang="en-US" sz="3200" dirty="0">
                <a:solidFill>
                  <a:srgbClr val="00B050"/>
                </a:solidFill>
              </a:rPr>
              <a:t>death rate in the early and middle stages of </a:t>
            </a:r>
            <a:r>
              <a:rPr lang="en-US" sz="3200" dirty="0" smtClean="0">
                <a:solidFill>
                  <a:srgbClr val="00B050"/>
                </a:solidFill>
              </a:rPr>
              <a:t>life and </a:t>
            </a:r>
            <a:r>
              <a:rPr lang="en-US" sz="3200" dirty="0">
                <a:solidFill>
                  <a:srgbClr val="008000"/>
                </a:solidFill>
              </a:rPr>
              <a:t>high death rate as the organisms become older.</a:t>
            </a:r>
          </a:p>
        </p:txBody>
      </p:sp>
      <p:sp>
        <p:nvSpPr>
          <p:cNvPr id="5" name="Rectangle 4"/>
          <p:cNvSpPr/>
          <p:nvPr/>
        </p:nvSpPr>
        <p:spPr>
          <a:xfrm>
            <a:off x="3774066" y="4422775"/>
            <a:ext cx="5105400" cy="18161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pPr marL="514350" indent="-514350"/>
            <a:r>
              <a:rPr lang="en-US" sz="2800" dirty="0" err="1" smtClean="0">
                <a:solidFill>
                  <a:srgbClr val="008000"/>
                </a:solidFill>
                <a:latin typeface="Cambria" pitchFamily="-103" charset="0"/>
                <a:ea typeface="Cambria" pitchFamily="-103" charset="0"/>
                <a:cs typeface="Cambria" pitchFamily="-103" charset="0"/>
              </a:rPr>
              <a:t>b</a:t>
            </a:r>
            <a:r>
              <a:rPr lang="en-US" sz="2800" dirty="0" smtClean="0">
                <a:solidFill>
                  <a:srgbClr val="008000"/>
                </a:solidFill>
                <a:latin typeface="Cambria" pitchFamily="-103" charset="0"/>
                <a:ea typeface="Cambria" pitchFamily="-103" charset="0"/>
                <a:cs typeface="Cambria" pitchFamily="-103" charset="0"/>
              </a:rPr>
              <a:t>) Example: large </a:t>
            </a:r>
            <a:r>
              <a:rPr lang="en-US" sz="2800" dirty="0">
                <a:solidFill>
                  <a:srgbClr val="008000"/>
                </a:solidFill>
                <a:latin typeface="Cambria" pitchFamily="-103" charset="0"/>
                <a:ea typeface="Cambria" pitchFamily="-103" charset="0"/>
                <a:cs typeface="Cambria" pitchFamily="-103" charset="0"/>
              </a:rPr>
              <a:t>mammals that produce very _____ offspring, but provide them with _______________.</a:t>
            </a:r>
            <a:endParaRPr lang="en-US" sz="2800" u="sng" dirty="0">
              <a:solidFill>
                <a:srgbClr val="008000"/>
              </a:solidFill>
              <a:latin typeface="Cambria" pitchFamily="-103" charset="0"/>
              <a:ea typeface="Cambria" pitchFamily="-103" charset="0"/>
              <a:cs typeface="Cambria" pitchFamily="-103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517266" y="4879909"/>
            <a:ext cx="2362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3366FF"/>
                </a:solidFill>
              </a:rPr>
              <a:t>few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489913" y="5641975"/>
            <a:ext cx="2362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3366FF"/>
                </a:solidFill>
              </a:rPr>
              <a:t>good care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animBg="1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" descr="Intel HD:Users:a3smith:Desktop:image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914400"/>
            <a:ext cx="4191000" cy="2895600"/>
          </a:xfrm>
          <a:prstGeom prst="rect">
            <a:avLst/>
          </a:prstGeom>
          <a:noFill/>
          <a:ln w="12700" cap="sq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2400" y="152400"/>
            <a:ext cx="4953000" cy="5238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rgbClr val="008000"/>
                </a:solidFill>
              </a:rPr>
              <a:t>Type II Survivorship Curve: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59300" y="914400"/>
            <a:ext cx="44323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0850" indent="-450850"/>
            <a:r>
              <a:rPr lang="en-US" sz="2800" dirty="0">
                <a:solidFill>
                  <a:srgbClr val="008000"/>
                </a:solidFill>
              </a:rPr>
              <a:t>a</a:t>
            </a:r>
            <a:r>
              <a:rPr lang="en-US" sz="2800" dirty="0" smtClean="0">
                <a:solidFill>
                  <a:srgbClr val="008000"/>
                </a:solidFill>
              </a:rPr>
              <a:t>) There </a:t>
            </a:r>
            <a:r>
              <a:rPr lang="en-US" sz="2800" dirty="0">
                <a:solidFill>
                  <a:srgbClr val="008000"/>
                </a:solidFill>
              </a:rPr>
              <a:t>is a constant </a:t>
            </a:r>
            <a:r>
              <a:rPr lang="en-US" sz="2800" i="1" u="sng" dirty="0">
                <a:solidFill>
                  <a:srgbClr val="008000"/>
                </a:solidFill>
              </a:rPr>
              <a:t>death rate</a:t>
            </a:r>
            <a:r>
              <a:rPr lang="en-US" sz="2800" dirty="0">
                <a:solidFill>
                  <a:srgbClr val="008000"/>
                </a:solidFill>
              </a:rPr>
              <a:t> over the organism’s life span.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07144" y="4215467"/>
            <a:ext cx="5715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514350" indent="-514350"/>
            <a:r>
              <a:rPr lang="en-US" sz="2800" dirty="0" err="1" smtClean="0">
                <a:solidFill>
                  <a:srgbClr val="00B050"/>
                </a:solidFill>
              </a:rPr>
              <a:t>b</a:t>
            </a:r>
            <a:r>
              <a:rPr lang="en-US" sz="2800" dirty="0" smtClean="0">
                <a:solidFill>
                  <a:srgbClr val="00B050"/>
                </a:solidFill>
              </a:rPr>
              <a:t>) Example: rodents </a:t>
            </a:r>
            <a:r>
              <a:rPr lang="en-US" sz="2800" dirty="0">
                <a:solidFill>
                  <a:srgbClr val="00B050"/>
                </a:solidFill>
              </a:rPr>
              <a:t>and lizards.</a:t>
            </a:r>
          </a:p>
        </p:txBody>
      </p:sp>
      <p:pic>
        <p:nvPicPr>
          <p:cNvPr id="6" name="Picture 5" descr="monitor lizard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7488" y="4267200"/>
            <a:ext cx="3694112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 descr="Intel HD:Users:a3smith:Desktop:image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914400"/>
            <a:ext cx="4191000" cy="2971800"/>
          </a:xfrm>
          <a:prstGeom prst="rect">
            <a:avLst/>
          </a:prstGeom>
          <a:noFill/>
          <a:ln w="12700" cap="sq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52400" y="152400"/>
            <a:ext cx="5181600" cy="5238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rgbClr val="008000"/>
                </a:solidFill>
              </a:rPr>
              <a:t>Type III Survivorship Curve:</a:t>
            </a:r>
          </a:p>
        </p:txBody>
      </p:sp>
      <p:sp>
        <p:nvSpPr>
          <p:cNvPr id="5" name="Rectangle 4"/>
          <p:cNvSpPr/>
          <p:nvPr/>
        </p:nvSpPr>
        <p:spPr>
          <a:xfrm>
            <a:off x="4419600" y="914400"/>
            <a:ext cx="47244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AutoNum type="alphaLcParenR"/>
              <a:defRPr/>
            </a:pPr>
            <a:r>
              <a:rPr lang="en-US" sz="2400" dirty="0" smtClean="0">
                <a:solidFill>
                  <a:srgbClr val="008000"/>
                </a:solidFill>
                <a:latin typeface="Lucida Sans Unicode" charset="0"/>
                <a:ea typeface="ＭＳ Ｐゴシック" charset="0"/>
                <a:cs typeface="ＭＳ Ｐゴシック" charset="0"/>
              </a:rPr>
              <a:t>high </a:t>
            </a:r>
            <a:r>
              <a:rPr lang="en-US" sz="2400" dirty="0">
                <a:solidFill>
                  <a:srgbClr val="008000"/>
                </a:solidFill>
                <a:latin typeface="Lucida Sans Unicode" charset="0"/>
                <a:ea typeface="ＭＳ Ｐゴシック" charset="0"/>
                <a:cs typeface="ＭＳ Ｐゴシック" charset="0"/>
              </a:rPr>
              <a:t>death rate among the </a:t>
            </a:r>
            <a:r>
              <a:rPr lang="en-US" sz="2400" dirty="0" smtClean="0">
                <a:solidFill>
                  <a:srgbClr val="008000"/>
                </a:solidFill>
                <a:latin typeface="Lucida Sans Unicode" charset="0"/>
                <a:ea typeface="ＭＳ Ｐゴシック" charset="0"/>
                <a:cs typeface="ＭＳ Ｐゴシック" charset="0"/>
              </a:rPr>
              <a:t>young, and decline </a:t>
            </a:r>
            <a:r>
              <a:rPr lang="en-US" sz="2400" dirty="0">
                <a:solidFill>
                  <a:srgbClr val="008000"/>
                </a:solidFill>
                <a:latin typeface="Lucida Sans Unicode" charset="0"/>
                <a:ea typeface="ＭＳ Ｐゴシック" charset="0"/>
                <a:cs typeface="ＭＳ Ｐゴシック" charset="0"/>
              </a:rPr>
              <a:t>for the few that do survive the early die-off.</a:t>
            </a:r>
          </a:p>
        </p:txBody>
      </p:sp>
      <p:sp>
        <p:nvSpPr>
          <p:cNvPr id="6" name="Rectangle 5"/>
          <p:cNvSpPr/>
          <p:nvPr/>
        </p:nvSpPr>
        <p:spPr>
          <a:xfrm>
            <a:off x="152400" y="4343400"/>
            <a:ext cx="8763000" cy="120032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buAutoNum type="alphaLcParenR" startAt="3"/>
              <a:defRPr/>
            </a:pPr>
            <a:r>
              <a:rPr lang="en-US" sz="2400" dirty="0" smtClean="0">
                <a:solidFill>
                  <a:srgbClr val="008000"/>
                </a:solidFill>
              </a:rPr>
              <a:t>Organisms produce large </a:t>
            </a:r>
            <a:r>
              <a:rPr lang="en-US" sz="2400" dirty="0">
                <a:solidFill>
                  <a:srgbClr val="008000"/>
                </a:solidFill>
              </a:rPr>
              <a:t>numbers of offspring, but provide them with little or no care.</a:t>
            </a:r>
          </a:p>
          <a:p>
            <a:pPr>
              <a:defRPr/>
            </a:pPr>
            <a:r>
              <a:rPr lang="en-US" sz="2400" dirty="0">
                <a:solidFill>
                  <a:srgbClr val="008000"/>
                </a:solidFill>
              </a:rPr>
              <a:t>d) </a:t>
            </a:r>
            <a:r>
              <a:rPr lang="en-US" sz="2400" dirty="0" smtClean="0">
                <a:solidFill>
                  <a:srgbClr val="008000"/>
                </a:solidFill>
              </a:rPr>
              <a:t>Examples: Fishes and  </a:t>
            </a:r>
            <a:r>
              <a:rPr lang="en-US" sz="2400" dirty="0">
                <a:solidFill>
                  <a:srgbClr val="008000"/>
                </a:solidFill>
              </a:rPr>
              <a:t>many </a:t>
            </a:r>
            <a:r>
              <a:rPr lang="en-US" sz="2400" dirty="0" smtClean="0">
                <a:solidFill>
                  <a:srgbClr val="008000"/>
                </a:solidFill>
              </a:rPr>
              <a:t>plants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157</TotalTime>
  <Words>167</Words>
  <Application>Microsoft Office PowerPoint</Application>
  <PresentationFormat>On-screen Show (4:3)</PresentationFormat>
  <Paragraphs>25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ＭＳ Ｐゴシック</vt:lpstr>
      <vt:lpstr>Bodoni MT Poster Compressed</vt:lpstr>
      <vt:lpstr>Calibri</vt:lpstr>
      <vt:lpstr>Cambria</vt:lpstr>
      <vt:lpstr>Lucida Sans Unicode</vt:lpstr>
      <vt:lpstr>Verdana</vt:lpstr>
      <vt:lpstr>Wingdings 2</vt:lpstr>
      <vt:lpstr>Wingdings 3</vt:lpstr>
      <vt:lpstr>Concourse</vt:lpstr>
      <vt:lpstr>Population Dynamics</vt:lpstr>
      <vt:lpstr>Population Dynamics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Population Dynamic</dc:title>
  <dc:creator>Kayla Odom</dc:creator>
  <cp:lastModifiedBy>Roman-Wensing, Kayla</cp:lastModifiedBy>
  <cp:revision>5</cp:revision>
  <dcterms:created xsi:type="dcterms:W3CDTF">2015-04-09T03:13:44Z</dcterms:created>
  <dcterms:modified xsi:type="dcterms:W3CDTF">2018-04-27T18:54:44Z</dcterms:modified>
</cp:coreProperties>
</file>